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4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5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6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7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8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9.xml" ContentType="application/vnd.openxmlformats-officedocument.presentationml.notesSl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10.xml" ContentType="application/vnd.openxmlformats-officedocument.presentationml.notesSl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notesSlides/notesSlide11.xml" ContentType="application/vnd.openxmlformats-officedocument.presentationml.notesSl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notesSlides/notesSlide12.xml" ContentType="application/vnd.openxmlformats-officedocument.presentationml.notesSl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3" r:id="rId5"/>
    <p:sldId id="284" r:id="rId6"/>
    <p:sldId id="266" r:id="rId7"/>
    <p:sldId id="265" r:id="rId8"/>
    <p:sldId id="286" r:id="rId9"/>
    <p:sldId id="272" r:id="rId10"/>
    <p:sldId id="273" r:id="rId11"/>
    <p:sldId id="274" r:id="rId12"/>
    <p:sldId id="281" r:id="rId13"/>
    <p:sldId id="290" r:id="rId14"/>
    <p:sldId id="289" r:id="rId15"/>
    <p:sldId id="282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698" autoAdjust="0"/>
  </p:normalViewPr>
  <p:slideViewPr>
    <p:cSldViewPr snapToGrid="0">
      <p:cViewPr varScale="1">
        <p:scale>
          <a:sx n="102" d="100"/>
          <a:sy n="102" d="100"/>
        </p:scale>
        <p:origin x="90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5%202024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5%202024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6%202024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6%202024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7%202024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7%202024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8%202024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8%202024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9%202024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9%202024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10%202024%20-%20original%20Yr%207%20pupils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10%202024%20-%20original%20Yr%207%20pupils.xlsx" TargetMode="External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11%202024.xlsx" TargetMode="External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oleObject" Target="file:///\\grangepark.kent.sch.uk\dfs$\SALTShare$\Wrotham%20Site\SALT\SCERTS\Data\2024-25\Year%2011%202024.xlsx" TargetMode="External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SCERTS averages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Data!$A$1</c:f>
              <c:strCache>
                <c:ptCount val="1"/>
                <c:pt idx="0">
                  <c:v>Jan-25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(Data!$A$5:$A$6,Data!$A$8:$A$9)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(Data!$B$5:$B$6,Data!$B$8:$B$9)</c:f>
              <c:numCache>
                <c:formatCode>0.00</c:formatCode>
                <c:ptCount val="4"/>
                <c:pt idx="0">
                  <c:v>0.89655172413793105</c:v>
                </c:pt>
                <c:pt idx="1">
                  <c:v>0.86206896551724133</c:v>
                </c:pt>
                <c:pt idx="2">
                  <c:v>0.8928571428571429</c:v>
                </c:pt>
                <c:pt idx="3">
                  <c:v>0.59375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E08A-4EF8-82F3-617872AF4C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77167727"/>
        <c:axId val="1977168559"/>
      </c:barChart>
      <c:catAx>
        <c:axId val="197716772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77168559"/>
        <c:crosses val="autoZero"/>
        <c:auto val="1"/>
        <c:lblAlgn val="ctr"/>
        <c:lblOffset val="100"/>
        <c:noMultiLvlLbl val="0"/>
      </c:catAx>
      <c:valAx>
        <c:axId val="1977168559"/>
        <c:scaling>
          <c:orientation val="minMax"/>
          <c:max val="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7716772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Social-Emotional</a:t>
            </a:r>
            <a:r>
              <a:rPr lang="en-GB" baseline="0"/>
              <a:t> Growth Indicators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Data!$A$12:$A$19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Data!$B$12:$B$19</c:f>
              <c:numCache>
                <c:formatCode>General</c:formatCode>
                <c:ptCount val="8"/>
                <c:pt idx="0">
                  <c:v>2</c:v>
                </c:pt>
                <c:pt idx="1">
                  <c:v>3</c:v>
                </c:pt>
                <c:pt idx="2">
                  <c:v>0</c:v>
                </c:pt>
                <c:pt idx="3">
                  <c:v>4</c:v>
                </c:pt>
                <c:pt idx="4">
                  <c:v>1</c:v>
                </c:pt>
                <c:pt idx="5">
                  <c:v>4</c:v>
                </c:pt>
                <c:pt idx="6">
                  <c:v>1</c:v>
                </c:pt>
                <c:pt idx="7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770-41EE-BCAB-F7A1E3935D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50901024"/>
        <c:axId val="1350902688"/>
      </c:barChart>
      <c:catAx>
        <c:axId val="1350901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50902688"/>
        <c:crosses val="autoZero"/>
        <c:auto val="1"/>
        <c:lblAlgn val="ctr"/>
        <c:lblOffset val="100"/>
        <c:noMultiLvlLbl val="0"/>
      </c:catAx>
      <c:valAx>
        <c:axId val="1350902688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50901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SCERTS Profile Averages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Data!$A$1</c:f>
              <c:strCache>
                <c:ptCount val="1"/>
                <c:pt idx="0">
                  <c:v>2023-24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(Data!$A$5:$A$6,Data!$A$8:$A$9)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(Data!$K$5:$K$6,Data!$K$8:$K$9)</c:f>
              <c:numCache>
                <c:formatCode>0.00</c:formatCode>
                <c:ptCount val="4"/>
                <c:pt idx="0">
                  <c:v>0.90086206896551735</c:v>
                </c:pt>
                <c:pt idx="1">
                  <c:v>0.99137931034482751</c:v>
                </c:pt>
                <c:pt idx="2">
                  <c:v>0.82589285714285721</c:v>
                </c:pt>
                <c:pt idx="3">
                  <c:v>0.68359375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F95E-4D5D-BBE3-40D1C0BD93D6}"/>
            </c:ext>
          </c:extLst>
        </c:ser>
        <c:ser>
          <c:idx val="1"/>
          <c:order val="1"/>
          <c:tx>
            <c:strRef>
              <c:f>Data!$A$22</c:f>
              <c:strCache>
                <c:ptCount val="1"/>
                <c:pt idx="0">
                  <c:v>2024-25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Lit>
              <c:ptCount val="4"/>
              <c:pt idx="0">
                <c:v>Joint Attention</c:v>
              </c:pt>
              <c:pt idx="1">
                <c:v>Symbol Use</c:v>
              </c:pt>
              <c:pt idx="2">
                <c:v>Mutual Regulation</c:v>
              </c:pt>
              <c:pt idx="3">
                <c:v>Self Regulation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(Data!$K$26:$K$27,Data!$K$29:$K$30)</c:f>
              <c:numCache>
                <c:formatCode>0.00</c:formatCode>
                <c:ptCount val="4"/>
                <c:pt idx="0">
                  <c:v>1.1637931034482758</c:v>
                </c:pt>
                <c:pt idx="1">
                  <c:v>1.3103448275862069</c:v>
                </c:pt>
                <c:pt idx="2">
                  <c:v>1.0089285714285712</c:v>
                </c:pt>
                <c:pt idx="3">
                  <c:v>0.9609375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F95E-4D5D-BBE3-40D1C0BD93D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86528976"/>
        <c:axId val="386527336"/>
      </c:barChart>
      <c:catAx>
        <c:axId val="386528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6527336"/>
        <c:crosses val="autoZero"/>
        <c:auto val="1"/>
        <c:lblAlgn val="ctr"/>
        <c:lblOffset val="100"/>
        <c:noMultiLvlLbl val="0"/>
      </c:catAx>
      <c:valAx>
        <c:axId val="386527336"/>
        <c:scaling>
          <c:orientation val="minMax"/>
          <c:max val="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6528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Social Emotional Growth Indicators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Data!$A$1</c:f>
              <c:strCache>
                <c:ptCount val="1"/>
                <c:pt idx="0">
                  <c:v>2023-24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Data!$A$12:$A$19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Data!$K$12:$K$19</c:f>
              <c:numCache>
                <c:formatCode>0.00</c:formatCode>
                <c:ptCount val="8"/>
                <c:pt idx="0">
                  <c:v>4.875</c:v>
                </c:pt>
                <c:pt idx="1">
                  <c:v>5</c:v>
                </c:pt>
                <c:pt idx="2">
                  <c:v>4.375</c:v>
                </c:pt>
                <c:pt idx="3">
                  <c:v>4.75</c:v>
                </c:pt>
                <c:pt idx="4">
                  <c:v>2.75</c:v>
                </c:pt>
                <c:pt idx="5">
                  <c:v>4.75</c:v>
                </c:pt>
                <c:pt idx="6">
                  <c:v>3</c:v>
                </c:pt>
                <c:pt idx="7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6E-4B19-9B8F-4220ED7A80D2}"/>
            </c:ext>
          </c:extLst>
        </c:ser>
        <c:ser>
          <c:idx val="1"/>
          <c:order val="1"/>
          <c:tx>
            <c:strRef>
              <c:f>Data!$A$22</c:f>
              <c:strCache>
                <c:ptCount val="1"/>
                <c:pt idx="0">
                  <c:v>2024-25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Data!$K$33:$K$40</c:f>
              <c:numCache>
                <c:formatCode>0.00</c:formatCode>
                <c:ptCount val="8"/>
                <c:pt idx="0">
                  <c:v>5.5</c:v>
                </c:pt>
                <c:pt idx="1">
                  <c:v>6.25</c:v>
                </c:pt>
                <c:pt idx="2">
                  <c:v>6.25</c:v>
                </c:pt>
                <c:pt idx="3">
                  <c:v>6</c:v>
                </c:pt>
                <c:pt idx="4">
                  <c:v>4.625</c:v>
                </c:pt>
                <c:pt idx="5">
                  <c:v>6.5</c:v>
                </c:pt>
                <c:pt idx="6">
                  <c:v>3.75</c:v>
                </c:pt>
                <c:pt idx="7">
                  <c:v>7.125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6E-4B19-9B8F-4220ED7A80D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78784080"/>
        <c:axId val="478785064"/>
      </c:barChart>
      <c:catAx>
        <c:axId val="478784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8785064"/>
        <c:crosses val="autoZero"/>
        <c:auto val="1"/>
        <c:lblAlgn val="ctr"/>
        <c:lblOffset val="100"/>
        <c:noMultiLvlLbl val="0"/>
      </c:catAx>
      <c:valAx>
        <c:axId val="478785064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8784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SCERTS Profile Averages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Data!$B$2</c:f>
              <c:strCache>
                <c:ptCount val="1"/>
                <c:pt idx="0">
                  <c:v>2022-23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(Data!$A$7:$A$8,Data!$A$10:$A$11)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(Data!$G$7:$G$8,Data!$G$10:$G$11)</c:f>
              <c:numCache>
                <c:formatCode>0.00</c:formatCode>
                <c:ptCount val="4"/>
                <c:pt idx="0">
                  <c:v>0.66875862068965519</c:v>
                </c:pt>
                <c:pt idx="1">
                  <c:v>0.59910344827586204</c:v>
                </c:pt>
                <c:pt idx="2">
                  <c:v>0.67228571428571438</c:v>
                </c:pt>
                <c:pt idx="3">
                  <c:v>0.36899999999999999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EFF2-49CD-8669-0295AA638CB8}"/>
            </c:ext>
          </c:extLst>
        </c:ser>
        <c:ser>
          <c:idx val="1"/>
          <c:order val="1"/>
          <c:tx>
            <c:strRef>
              <c:f>Data!$B$24</c:f>
              <c:strCache>
                <c:ptCount val="1"/>
                <c:pt idx="0">
                  <c:v>2023-24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4"/>
              <c:pt idx="0">
                <c:v>Joint Attention</c:v>
              </c:pt>
              <c:pt idx="1">
                <c:v>Symbol Use</c:v>
              </c:pt>
              <c:pt idx="2">
                <c:v>Mutual Regulation</c:v>
              </c:pt>
              <c:pt idx="3">
                <c:v>Self Regulation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(Data!$N$29:$N$30,Data!$N$32:$N$33)</c:f>
              <c:numCache>
                <c:formatCode>0.00</c:formatCode>
                <c:ptCount val="4"/>
                <c:pt idx="0">
                  <c:v>0.79733036707452731</c:v>
                </c:pt>
                <c:pt idx="1">
                  <c:v>0.8728275862068966</c:v>
                </c:pt>
                <c:pt idx="2">
                  <c:v>0.69523809523809521</c:v>
                </c:pt>
                <c:pt idx="3">
                  <c:v>0.61651785714285712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EFF2-49CD-8669-0295AA638CB8}"/>
            </c:ext>
          </c:extLst>
        </c:ser>
        <c:ser>
          <c:idx val="2"/>
          <c:order val="2"/>
          <c:tx>
            <c:strRef>
              <c:f>Data!$B$46</c:f>
              <c:strCache>
                <c:ptCount val="1"/>
                <c:pt idx="0">
                  <c:v>2024-25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4"/>
              <c:pt idx="0">
                <c:v>Joint Attention</c:v>
              </c:pt>
              <c:pt idx="1">
                <c:v>Symbol Use</c:v>
              </c:pt>
              <c:pt idx="2">
                <c:v>Mutual Regulation</c:v>
              </c:pt>
              <c:pt idx="3">
                <c:v>Self Regulation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(Data!$N$51:$N$52,Data!$N$54:$N$55)</c:f>
              <c:numCache>
                <c:formatCode>0.00</c:formatCode>
                <c:ptCount val="4"/>
                <c:pt idx="0">
                  <c:v>1.0661846496106786</c:v>
                </c:pt>
                <c:pt idx="1">
                  <c:v>1.1100689655172413</c:v>
                </c:pt>
                <c:pt idx="2">
                  <c:v>1.1030075187969923</c:v>
                </c:pt>
                <c:pt idx="3">
                  <c:v>0.85267857142857151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EFF2-49CD-8669-0295AA638CB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86528976"/>
        <c:axId val="386527336"/>
      </c:barChart>
      <c:catAx>
        <c:axId val="386528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6527336"/>
        <c:crosses val="autoZero"/>
        <c:auto val="1"/>
        <c:lblAlgn val="ctr"/>
        <c:lblOffset val="100"/>
        <c:noMultiLvlLbl val="0"/>
      </c:catAx>
      <c:valAx>
        <c:axId val="386527336"/>
        <c:scaling>
          <c:orientation val="minMax"/>
          <c:max val="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6528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Social Emotional Growth Indicators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Data!$B$2</c:f>
              <c:strCache>
                <c:ptCount val="1"/>
                <c:pt idx="0">
                  <c:v>2022-23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Data!$A$14:$A$21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Data!$G$14:$G$21</c:f>
              <c:numCache>
                <c:formatCode>0.00</c:formatCode>
                <c:ptCount val="8"/>
                <c:pt idx="0">
                  <c:v>4</c:v>
                </c:pt>
                <c:pt idx="1">
                  <c:v>3.6</c:v>
                </c:pt>
                <c:pt idx="2">
                  <c:v>2.8</c:v>
                </c:pt>
                <c:pt idx="3">
                  <c:v>3.2</c:v>
                </c:pt>
                <c:pt idx="4">
                  <c:v>1.2</c:v>
                </c:pt>
                <c:pt idx="5">
                  <c:v>3.2</c:v>
                </c:pt>
                <c:pt idx="6">
                  <c:v>2</c:v>
                </c:pt>
                <c:pt idx="7">
                  <c:v>3.6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E7-44C3-89EB-7ACB5A9A6216}"/>
            </c:ext>
          </c:extLst>
        </c:ser>
        <c:ser>
          <c:idx val="1"/>
          <c:order val="1"/>
          <c:tx>
            <c:strRef>
              <c:f>Data!$B$24</c:f>
              <c:strCache>
                <c:ptCount val="1"/>
                <c:pt idx="0">
                  <c:v>2023-24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Data!$N$36:$N$43</c:f>
              <c:numCache>
                <c:formatCode>0.00</c:formatCode>
                <c:ptCount val="8"/>
                <c:pt idx="0">
                  <c:v>3.9</c:v>
                </c:pt>
                <c:pt idx="1">
                  <c:v>4.3</c:v>
                </c:pt>
                <c:pt idx="2">
                  <c:v>3.5</c:v>
                </c:pt>
                <c:pt idx="3">
                  <c:v>4.5</c:v>
                </c:pt>
                <c:pt idx="4">
                  <c:v>1.9</c:v>
                </c:pt>
                <c:pt idx="5">
                  <c:v>3.9</c:v>
                </c:pt>
                <c:pt idx="6">
                  <c:v>2.8</c:v>
                </c:pt>
                <c:pt idx="7">
                  <c:v>4.4000000000000004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1E7-44C3-89EB-7ACB5A9A6216}"/>
            </c:ext>
          </c:extLst>
        </c:ser>
        <c:ser>
          <c:idx val="2"/>
          <c:order val="2"/>
          <c:tx>
            <c:strRef>
              <c:f>Data!$B$46</c:f>
              <c:strCache>
                <c:ptCount val="1"/>
                <c:pt idx="0">
                  <c:v>2024-25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Data!$N$58:$N$65</c:f>
              <c:numCache>
                <c:formatCode>0.00</c:formatCode>
                <c:ptCount val="8"/>
                <c:pt idx="0">
                  <c:v>5.4</c:v>
                </c:pt>
                <c:pt idx="1">
                  <c:v>6.1</c:v>
                </c:pt>
                <c:pt idx="2">
                  <c:v>5</c:v>
                </c:pt>
                <c:pt idx="3">
                  <c:v>5.3</c:v>
                </c:pt>
                <c:pt idx="4">
                  <c:v>3</c:v>
                </c:pt>
                <c:pt idx="5">
                  <c:v>4.9000000000000004</c:v>
                </c:pt>
                <c:pt idx="6">
                  <c:v>3.9</c:v>
                </c:pt>
                <c:pt idx="7">
                  <c:v>5.8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1E7-44C3-89EB-7ACB5A9A621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78784080"/>
        <c:axId val="478785064"/>
      </c:barChart>
      <c:catAx>
        <c:axId val="478784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8785064"/>
        <c:crosses val="autoZero"/>
        <c:auto val="1"/>
        <c:lblAlgn val="ctr"/>
        <c:lblOffset val="100"/>
        <c:noMultiLvlLbl val="0"/>
      </c:catAx>
      <c:valAx>
        <c:axId val="478785064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8784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SCERTS Profile Averages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4"/>
          <c:order val="4"/>
          <c:tx>
            <c:strRef>
              <c:f>Data!$A$65</c:f>
              <c:strCache>
                <c:ptCount val="1"/>
                <c:pt idx="0">
                  <c:v>2023-24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(Data!$A$26:$A$27,Data!$A$29:$A$30)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(Data!$Y$69:$Y$70,Data!$Y$72:$Y$73)</c:f>
              <c:numCache>
                <c:formatCode>0.00</c:formatCode>
                <c:ptCount val="4"/>
                <c:pt idx="0">
                  <c:v>1.2137931034482758</c:v>
                </c:pt>
                <c:pt idx="1">
                  <c:v>1.0873563218390805</c:v>
                </c:pt>
                <c:pt idx="2">
                  <c:v>1.1047619047619046</c:v>
                </c:pt>
                <c:pt idx="3">
                  <c:v>0.8979166666666667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56B7-49ED-8462-A11A1D31244C}"/>
            </c:ext>
          </c:extLst>
        </c:ser>
        <c:ser>
          <c:idx val="5"/>
          <c:order val="5"/>
          <c:tx>
            <c:strRef>
              <c:f>Data!$A$86</c:f>
              <c:strCache>
                <c:ptCount val="1"/>
                <c:pt idx="0">
                  <c:v>2024-25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4"/>
              <c:pt idx="0">
                <c:v>Joint Attention</c:v>
              </c:pt>
              <c:pt idx="1">
                <c:v>Symbol Use</c:v>
              </c:pt>
              <c:pt idx="2">
                <c:v>Mutual Regulation</c:v>
              </c:pt>
              <c:pt idx="3">
                <c:v>Self Regulation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(Data!$Y$90:$Y$91,Data!$Y$93:$Y$94)</c:f>
              <c:numCache>
                <c:formatCode>0.00</c:formatCode>
                <c:ptCount val="4"/>
                <c:pt idx="0">
                  <c:v>1.3862068965517238</c:v>
                </c:pt>
                <c:pt idx="1">
                  <c:v>1.1333333333333335</c:v>
                </c:pt>
                <c:pt idx="2">
                  <c:v>1.2166666666666666</c:v>
                </c:pt>
                <c:pt idx="3">
                  <c:v>1.0666666666666667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56B7-49ED-8462-A11A1D31244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86528976"/>
        <c:axId val="386527336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Data!$A$1</c15:sqref>
                        </c15:formulaRef>
                      </c:ext>
                    </c:extLst>
                    <c:strCache>
                      <c:ptCount val="1"/>
                      <c:pt idx="0">
                        <c:v>2020-21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(Data!$A$26:$A$27,Data!$A$29:$A$30)</c15:sqref>
                        </c15:formulaRef>
                      </c:ext>
                    </c:extLst>
                    <c:strCache>
                      <c:ptCount val="4"/>
                      <c:pt idx="0">
                        <c:v>Joint Attention</c:v>
                      </c:pt>
                      <c:pt idx="1">
                        <c:v>Symbol Use</c:v>
                      </c:pt>
                      <c:pt idx="2">
                        <c:v>Mutual Regulation</c:v>
                      </c:pt>
                      <c:pt idx="3">
                        <c:v>Self Regulation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(Data!$E$5:$E$6,Data!$E$8:$E$9)</c15:sqref>
                        </c15:formulaRef>
                      </c:ext>
                    </c:extLst>
                    <c:numCache>
                      <c:formatCode>0.00</c:formatCode>
                      <c:ptCount val="4"/>
                      <c:pt idx="0">
                        <c:v>1.0344827586206897</c:v>
                      </c:pt>
                      <c:pt idx="1">
                        <c:v>1.0344827586206895</c:v>
                      </c:pt>
                      <c:pt idx="2">
                        <c:v>0.9285714285714286</c:v>
                      </c:pt>
                      <c:pt idx="3">
                        <c:v>0.765625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56B7-49ED-8462-A11A1D31244C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Data!$A$22</c15:sqref>
                        </c15:formulaRef>
                      </c:ext>
                    </c:extLst>
                    <c:strCache>
                      <c:ptCount val="1"/>
                      <c:pt idx="0">
                        <c:v>2021-22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(Data!$A$26:$A$27,Data!$A$29:$A$30)</c15:sqref>
                        </c15:formulaRef>
                      </c:ext>
                    </c:extLst>
                    <c:strCache>
                      <c:ptCount val="4"/>
                      <c:pt idx="0">
                        <c:v>Joint Attention</c:v>
                      </c:pt>
                      <c:pt idx="1">
                        <c:v>Symbol Use</c:v>
                      </c:pt>
                      <c:pt idx="2">
                        <c:v>Mutual Regulation</c:v>
                      </c:pt>
                      <c:pt idx="3">
                        <c:v>Self Regulation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(Data!$E$26:$E$27,Data!$E$29:$E$30)</c15:sqref>
                        </c15:formulaRef>
                      </c:ext>
                    </c:extLst>
                    <c:numCache>
                      <c:formatCode>0.00</c:formatCode>
                      <c:ptCount val="4"/>
                      <c:pt idx="0">
                        <c:v>1.396551724137931</c:v>
                      </c:pt>
                      <c:pt idx="1">
                        <c:v>1.4310344827586206</c:v>
                      </c:pt>
                      <c:pt idx="2">
                        <c:v>1.2678571428571428</c:v>
                      </c:pt>
                      <c:pt idx="3">
                        <c:v>1.21875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56B7-49ED-8462-A11A1D31244C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Data!$A$44</c15:sqref>
                        </c15:formulaRef>
                      </c:ext>
                    </c:extLst>
                    <c:strCache>
                      <c:ptCount val="1"/>
                      <c:pt idx="0">
                        <c:v>2022-23</c:v>
                      </c:pt>
                    </c:strCache>
                  </c:strRef>
                </c:tx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(Data!$A$26:$A$27,Data!$A$29:$A$30)</c15:sqref>
                        </c15:formulaRef>
                      </c:ext>
                    </c:extLst>
                    <c:strCache>
                      <c:ptCount val="4"/>
                      <c:pt idx="0">
                        <c:v>Joint Attention</c:v>
                      </c:pt>
                      <c:pt idx="1">
                        <c:v>Symbol Use</c:v>
                      </c:pt>
                      <c:pt idx="2">
                        <c:v>Mutual Regulation</c:v>
                      </c:pt>
                      <c:pt idx="3">
                        <c:v>Self Regulation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(Data!$E$48:$E$49,Data!$E$51:$E$52)</c15:sqref>
                        </c15:formulaRef>
                      </c:ext>
                    </c:extLst>
                    <c:numCache>
                      <c:formatCode>0.00</c:formatCode>
                      <c:ptCount val="4"/>
                      <c:pt idx="0">
                        <c:v>1.4482758620689655</c:v>
                      </c:pt>
                      <c:pt idx="1">
                        <c:v>1.5689655172413794</c:v>
                      </c:pt>
                      <c:pt idx="2">
                        <c:v>1.3571428571428572</c:v>
                      </c:pt>
                      <c:pt idx="3">
                        <c:v>1.265625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56B7-49ED-8462-A11A1D31244C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Data!$A$44</c15:sqref>
                        </c15:formulaRef>
                      </c:ext>
                    </c:extLst>
                    <c:strCache>
                      <c:ptCount val="1"/>
                      <c:pt idx="0">
                        <c:v>2022-23</c:v>
                      </c:pt>
                    </c:strCache>
                  </c:strRef>
                </c:tx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(Data!$A$26:$A$27,Data!$A$29:$A$30)</c15:sqref>
                        </c15:formulaRef>
                      </c:ext>
                    </c:extLst>
                    <c:strCache>
                      <c:ptCount val="4"/>
                      <c:pt idx="0">
                        <c:v>Joint Attention</c:v>
                      </c:pt>
                      <c:pt idx="1">
                        <c:v>Symbol Use</c:v>
                      </c:pt>
                      <c:pt idx="2">
                        <c:v>Mutual Regulation</c:v>
                      </c:pt>
                      <c:pt idx="3">
                        <c:v>Self Regulation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(Data!$L$48:$L$49,Data!$L$51:$L$52)</c15:sqref>
                        </c15:formulaRef>
                      </c:ext>
                    </c:extLst>
                    <c:numCache>
                      <c:formatCode>0.00</c:formatCode>
                      <c:ptCount val="4"/>
                      <c:pt idx="0">
                        <c:v>1.4310344827586208</c:v>
                      </c:pt>
                      <c:pt idx="1">
                        <c:v>1.5545977011494252</c:v>
                      </c:pt>
                      <c:pt idx="2">
                        <c:v>1.3452380952380956</c:v>
                      </c:pt>
                      <c:pt idx="3">
                        <c:v>1.1276041666666667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56B7-49ED-8462-A11A1D31244C}"/>
                  </c:ext>
                </c:extLst>
              </c15:ser>
            </c15:filteredBarSeries>
          </c:ext>
        </c:extLst>
      </c:barChart>
      <c:catAx>
        <c:axId val="386528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6527336"/>
        <c:crosses val="autoZero"/>
        <c:auto val="1"/>
        <c:lblAlgn val="ctr"/>
        <c:lblOffset val="100"/>
        <c:noMultiLvlLbl val="0"/>
      </c:catAx>
      <c:valAx>
        <c:axId val="386527336"/>
        <c:scaling>
          <c:orientation val="minMax"/>
          <c:max val="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6528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Social Emotional Growth Indicators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4"/>
          <c:order val="4"/>
          <c:tx>
            <c:strRef>
              <c:f>Data!$A$65</c:f>
              <c:strCache>
                <c:ptCount val="1"/>
                <c:pt idx="0">
                  <c:v>2023-24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Data!$A$76:$A$83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Data!$Y$76:$Y$83</c:f>
              <c:numCache>
                <c:formatCode>0.00</c:formatCode>
                <c:ptCount val="8"/>
                <c:pt idx="0">
                  <c:v>6.2</c:v>
                </c:pt>
                <c:pt idx="1">
                  <c:v>6.5333333333333332</c:v>
                </c:pt>
                <c:pt idx="2">
                  <c:v>5.666666666666667</c:v>
                </c:pt>
                <c:pt idx="3">
                  <c:v>5.8666666666666663</c:v>
                </c:pt>
                <c:pt idx="4">
                  <c:v>3.6666666666666665</c:v>
                </c:pt>
                <c:pt idx="5">
                  <c:v>5.4666666666666668</c:v>
                </c:pt>
                <c:pt idx="6">
                  <c:v>4.2</c:v>
                </c:pt>
                <c:pt idx="7">
                  <c:v>6.4666666666666668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509-4376-BF1D-7338A6459E4A}"/>
            </c:ext>
          </c:extLst>
        </c:ser>
        <c:ser>
          <c:idx val="5"/>
          <c:order val="5"/>
          <c:tx>
            <c:strRef>
              <c:f>Data!$A$86</c:f>
              <c:strCache>
                <c:ptCount val="1"/>
                <c:pt idx="0">
                  <c:v>2024-25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Data!$Y$97:$Y$104</c:f>
              <c:numCache>
                <c:formatCode>0.00</c:formatCode>
                <c:ptCount val="8"/>
                <c:pt idx="0">
                  <c:v>7.1333333333333337</c:v>
                </c:pt>
                <c:pt idx="1">
                  <c:v>6.8666666666666663</c:v>
                </c:pt>
                <c:pt idx="2">
                  <c:v>6.4666666666666668</c:v>
                </c:pt>
                <c:pt idx="3">
                  <c:v>6.1333333333333337</c:v>
                </c:pt>
                <c:pt idx="4">
                  <c:v>4.5333333333333332</c:v>
                </c:pt>
                <c:pt idx="5">
                  <c:v>5.7333333333333334</c:v>
                </c:pt>
                <c:pt idx="6">
                  <c:v>4.9333333333333336</c:v>
                </c:pt>
                <c:pt idx="7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509-4376-BF1D-7338A6459E4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78784080"/>
        <c:axId val="47878506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Data!$A$1</c15:sqref>
                        </c15:formulaRef>
                      </c:ext>
                    </c:extLst>
                    <c:strCache>
                      <c:ptCount val="1"/>
                      <c:pt idx="0">
                        <c:v>2020-21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Data!$A$76:$A$83</c15:sqref>
                        </c15:formulaRef>
                      </c:ext>
                    </c:extLst>
                    <c:strCache>
                      <c:ptCount val="8"/>
                      <c:pt idx="0">
                        <c:v>Happiness</c:v>
                      </c:pt>
                      <c:pt idx="1">
                        <c:v>Sense of Self</c:v>
                      </c:pt>
                      <c:pt idx="2">
                        <c:v>Sense of Other</c:v>
                      </c:pt>
                      <c:pt idx="3">
                        <c:v>Active learning and Organisation</c:v>
                      </c:pt>
                      <c:pt idx="4">
                        <c:v>Flexibility and Resilience</c:v>
                      </c:pt>
                      <c:pt idx="5">
                        <c:v>Cooperation and Appropriateness</c:v>
                      </c:pt>
                      <c:pt idx="6">
                        <c:v>Independence</c:v>
                      </c:pt>
                      <c:pt idx="7">
                        <c:v>Social Membership and Friendship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Data!$E$12:$E$19</c15:sqref>
                        </c15:formulaRef>
                      </c:ext>
                    </c:extLst>
                    <c:numCache>
                      <c:formatCode>0.00</c:formatCode>
                      <c:ptCount val="8"/>
                      <c:pt idx="0">
                        <c:v>5.5</c:v>
                      </c:pt>
                      <c:pt idx="1">
                        <c:v>5</c:v>
                      </c:pt>
                      <c:pt idx="2">
                        <c:v>5.5</c:v>
                      </c:pt>
                      <c:pt idx="3">
                        <c:v>5</c:v>
                      </c:pt>
                      <c:pt idx="4">
                        <c:v>2.5</c:v>
                      </c:pt>
                      <c:pt idx="5">
                        <c:v>6</c:v>
                      </c:pt>
                      <c:pt idx="6">
                        <c:v>6</c:v>
                      </c:pt>
                      <c:pt idx="7">
                        <c:v>7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5509-4376-BF1D-7338A6459E4A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Data!$A$22</c15:sqref>
                        </c15:formulaRef>
                      </c:ext>
                    </c:extLst>
                    <c:strCache>
                      <c:ptCount val="1"/>
                      <c:pt idx="0">
                        <c:v>2021-22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Data!$A$76:$A$83</c15:sqref>
                        </c15:formulaRef>
                      </c:ext>
                    </c:extLst>
                    <c:strCache>
                      <c:ptCount val="8"/>
                      <c:pt idx="0">
                        <c:v>Happiness</c:v>
                      </c:pt>
                      <c:pt idx="1">
                        <c:v>Sense of Self</c:v>
                      </c:pt>
                      <c:pt idx="2">
                        <c:v>Sense of Other</c:v>
                      </c:pt>
                      <c:pt idx="3">
                        <c:v>Active learning and Organisation</c:v>
                      </c:pt>
                      <c:pt idx="4">
                        <c:v>Flexibility and Resilience</c:v>
                      </c:pt>
                      <c:pt idx="5">
                        <c:v>Cooperation and Appropriateness</c:v>
                      </c:pt>
                      <c:pt idx="6">
                        <c:v>Independence</c:v>
                      </c:pt>
                      <c:pt idx="7">
                        <c:v>Social Membership and Friendship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Data!$E$33:$E$40</c15:sqref>
                        </c15:formulaRef>
                      </c:ext>
                    </c:extLst>
                    <c:numCache>
                      <c:formatCode>0.00</c:formatCode>
                      <c:ptCount val="8"/>
                      <c:pt idx="0">
                        <c:v>7</c:v>
                      </c:pt>
                      <c:pt idx="1">
                        <c:v>7.5</c:v>
                      </c:pt>
                      <c:pt idx="2">
                        <c:v>7</c:v>
                      </c:pt>
                      <c:pt idx="3">
                        <c:v>7</c:v>
                      </c:pt>
                      <c:pt idx="4">
                        <c:v>5</c:v>
                      </c:pt>
                      <c:pt idx="5">
                        <c:v>6.5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5509-4376-BF1D-7338A6459E4A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Data!$A$44</c15:sqref>
                        </c15:formulaRef>
                      </c:ext>
                    </c:extLst>
                    <c:strCache>
                      <c:ptCount val="1"/>
                      <c:pt idx="0">
                        <c:v>2022-23</c:v>
                      </c:pt>
                    </c:strCache>
                  </c:strRef>
                </c:tx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Data!$A$76:$A$83</c15:sqref>
                        </c15:formulaRef>
                      </c:ext>
                    </c:extLst>
                    <c:strCache>
                      <c:ptCount val="8"/>
                      <c:pt idx="0">
                        <c:v>Happiness</c:v>
                      </c:pt>
                      <c:pt idx="1">
                        <c:v>Sense of Self</c:v>
                      </c:pt>
                      <c:pt idx="2">
                        <c:v>Sense of Other</c:v>
                      </c:pt>
                      <c:pt idx="3">
                        <c:v>Active learning and Organisation</c:v>
                      </c:pt>
                      <c:pt idx="4">
                        <c:v>Flexibility and Resilience</c:v>
                      </c:pt>
                      <c:pt idx="5">
                        <c:v>Cooperation and Appropriateness</c:v>
                      </c:pt>
                      <c:pt idx="6">
                        <c:v>Independence</c:v>
                      </c:pt>
                      <c:pt idx="7">
                        <c:v>Social Membership and Friendship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Data!$E$55:$E$62</c15:sqref>
                        </c15:formulaRef>
                      </c:ext>
                    </c:extLst>
                    <c:numCache>
                      <c:formatCode>0.00</c:formatCode>
                      <c:ptCount val="8"/>
                      <c:pt idx="0">
                        <c:v>7.5</c:v>
                      </c:pt>
                      <c:pt idx="1">
                        <c:v>8</c:v>
                      </c:pt>
                      <c:pt idx="2">
                        <c:v>7</c:v>
                      </c:pt>
                      <c:pt idx="3">
                        <c:v>7.5</c:v>
                      </c:pt>
                      <c:pt idx="4">
                        <c:v>5.5</c:v>
                      </c:pt>
                      <c:pt idx="5">
                        <c:v>7</c:v>
                      </c:pt>
                      <c:pt idx="6">
                        <c:v>7</c:v>
                      </c:pt>
                      <c:pt idx="7">
                        <c:v>8.5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5509-4376-BF1D-7338A6459E4A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Data!$A$44</c15:sqref>
                        </c15:formulaRef>
                      </c:ext>
                    </c:extLst>
                    <c:strCache>
                      <c:ptCount val="1"/>
                      <c:pt idx="0">
                        <c:v>2022-23</c:v>
                      </c:pt>
                    </c:strCache>
                  </c:strRef>
                </c:tx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Data!$A$76:$A$83</c15:sqref>
                        </c15:formulaRef>
                      </c:ext>
                    </c:extLst>
                    <c:strCache>
                      <c:ptCount val="8"/>
                      <c:pt idx="0">
                        <c:v>Happiness</c:v>
                      </c:pt>
                      <c:pt idx="1">
                        <c:v>Sense of Self</c:v>
                      </c:pt>
                      <c:pt idx="2">
                        <c:v>Sense of Other</c:v>
                      </c:pt>
                      <c:pt idx="3">
                        <c:v>Active learning and Organisation</c:v>
                      </c:pt>
                      <c:pt idx="4">
                        <c:v>Flexibility and Resilience</c:v>
                      </c:pt>
                      <c:pt idx="5">
                        <c:v>Cooperation and Appropriateness</c:v>
                      </c:pt>
                      <c:pt idx="6">
                        <c:v>Independence</c:v>
                      </c:pt>
                      <c:pt idx="7">
                        <c:v>Social Membership and Friendship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Data!$L$55:$L$62</c15:sqref>
                        </c15:formulaRef>
                      </c:ext>
                    </c:extLst>
                    <c:numCache>
                      <c:formatCode>0.00</c:formatCode>
                      <c:ptCount val="8"/>
                      <c:pt idx="0">
                        <c:v>7.583333333333333</c:v>
                      </c:pt>
                      <c:pt idx="1">
                        <c:v>7.666666666666667</c:v>
                      </c:pt>
                      <c:pt idx="2">
                        <c:v>6.5</c:v>
                      </c:pt>
                      <c:pt idx="3">
                        <c:v>7.083333333333333</c:v>
                      </c:pt>
                      <c:pt idx="4">
                        <c:v>4.75</c:v>
                      </c:pt>
                      <c:pt idx="5">
                        <c:v>7.166666666666667</c:v>
                      </c:pt>
                      <c:pt idx="6">
                        <c:v>5</c:v>
                      </c:pt>
                      <c:pt idx="7">
                        <c:v>8.25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5509-4376-BF1D-7338A6459E4A}"/>
                  </c:ext>
                </c:extLst>
              </c15:ser>
            </c15:filteredBarSeries>
          </c:ext>
        </c:extLst>
      </c:barChart>
      <c:catAx>
        <c:axId val="478784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8785064"/>
        <c:crosses val="autoZero"/>
        <c:auto val="1"/>
        <c:lblAlgn val="ctr"/>
        <c:lblOffset val="100"/>
        <c:noMultiLvlLbl val="0"/>
      </c:catAx>
      <c:valAx>
        <c:axId val="478785064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8784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SCERTS Profile Averages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2"/>
          <c:tx>
            <c:strRef>
              <c:f>Data!$A$43</c:f>
              <c:strCache>
                <c:ptCount val="1"/>
                <c:pt idx="0">
                  <c:v>2022-23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(Data!$A$47:$A$48,Data!$A$50:$A$51)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(Data!$AB$47:$AB$48,Data!$AB$50:$AB$51)</c:f>
              <c:numCache>
                <c:formatCode>0.00</c:formatCode>
                <c:ptCount val="4"/>
                <c:pt idx="0">
                  <c:v>1.1064467766116943</c:v>
                </c:pt>
                <c:pt idx="1">
                  <c:v>1.0914542728635681</c:v>
                </c:pt>
                <c:pt idx="2">
                  <c:v>1.048136645962733</c:v>
                </c:pt>
                <c:pt idx="3">
                  <c:v>0.87907608695652173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5DB0-44AE-8E1D-100A3E8BABD9}"/>
            </c:ext>
          </c:extLst>
        </c:ser>
        <c:ser>
          <c:idx val="3"/>
          <c:order val="3"/>
          <c:tx>
            <c:strRef>
              <c:f>Data!$A$64</c:f>
              <c:strCache>
                <c:ptCount val="1"/>
                <c:pt idx="0">
                  <c:v>2023-24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(Data!$A$47:$A$48,Data!$A$50:$A$51)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(Data!$AB$68:$AB$69,Data!$AB$71:$AB$72)</c:f>
              <c:numCache>
                <c:formatCode>0.00</c:formatCode>
                <c:ptCount val="4"/>
                <c:pt idx="0">
                  <c:v>1.2528735632183909</c:v>
                </c:pt>
                <c:pt idx="1">
                  <c:v>1.2198275862068966</c:v>
                </c:pt>
                <c:pt idx="2">
                  <c:v>1.1845238095238095</c:v>
                </c:pt>
                <c:pt idx="3">
                  <c:v>1.0690104166666667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5DB0-44AE-8E1D-100A3E8BABD9}"/>
            </c:ext>
          </c:extLst>
        </c:ser>
        <c:ser>
          <c:idx val="4"/>
          <c:order val="4"/>
          <c:tx>
            <c:strRef>
              <c:f>Data!$A$86</c:f>
              <c:strCache>
                <c:ptCount val="1"/>
                <c:pt idx="0">
                  <c:v>2024-25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(Data!$A$47:$A$48,Data!$A$50:$A$51)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(Data!$AG$90:$AG$91,Data!$AG$93:$AG$94)</c:f>
              <c:numCache>
                <c:formatCode>0.00</c:formatCode>
                <c:ptCount val="4"/>
                <c:pt idx="0">
                  <c:v>1.4022988505747127</c:v>
                </c:pt>
                <c:pt idx="1">
                  <c:v>1.4094827586206895</c:v>
                </c:pt>
                <c:pt idx="2">
                  <c:v>1.3363095238095237</c:v>
                </c:pt>
                <c:pt idx="3">
                  <c:v>1.1901041666666667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5DB0-44AE-8E1D-100A3E8BABD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386528976"/>
        <c:axId val="386527336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Data!$A$1</c15:sqref>
                        </c15:formulaRef>
                      </c:ext>
                    </c:extLst>
                    <c:strCache>
                      <c:ptCount val="1"/>
                      <c:pt idx="0">
                        <c:v>2020-21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(Data!$A$47:$A$48,Data!$A$50:$A$51)</c15:sqref>
                        </c15:formulaRef>
                      </c:ext>
                    </c:extLst>
                    <c:strCache>
                      <c:ptCount val="4"/>
                      <c:pt idx="0">
                        <c:v>Joint Attention</c:v>
                      </c:pt>
                      <c:pt idx="1">
                        <c:v>Symbol Use</c:v>
                      </c:pt>
                      <c:pt idx="2">
                        <c:v>Mutual Regulation</c:v>
                      </c:pt>
                      <c:pt idx="3">
                        <c:v>Self Regulation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(Data!$O$5:$O$6,Data!$O$8:$O$9)</c15:sqref>
                        </c15:formulaRef>
                      </c:ext>
                    </c:extLst>
                    <c:numCache>
                      <c:formatCode>0.00</c:formatCode>
                      <c:ptCount val="4"/>
                      <c:pt idx="0">
                        <c:v>1.2701149425287355</c:v>
                      </c:pt>
                      <c:pt idx="1">
                        <c:v>1.281609195402299</c:v>
                      </c:pt>
                      <c:pt idx="2">
                        <c:v>1.0714285714285714</c:v>
                      </c:pt>
                      <c:pt idx="3">
                        <c:v>0.99479166666666663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5DB0-44AE-8E1D-100A3E8BABD9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Data!$A$22</c15:sqref>
                        </c15:formulaRef>
                      </c:ext>
                    </c:extLst>
                    <c:strCache>
                      <c:ptCount val="1"/>
                      <c:pt idx="0">
                        <c:v>2021-22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(Data!$A$47:$A$48,Data!$A$50:$A$51)</c15:sqref>
                        </c15:formulaRef>
                      </c:ext>
                    </c:extLst>
                    <c:strCache>
                      <c:ptCount val="4"/>
                      <c:pt idx="0">
                        <c:v>Joint Attention</c:v>
                      </c:pt>
                      <c:pt idx="1">
                        <c:v>Symbol Use</c:v>
                      </c:pt>
                      <c:pt idx="2">
                        <c:v>Mutual Regulation</c:v>
                      </c:pt>
                      <c:pt idx="3">
                        <c:v>Self Regulation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(Data!$P$26:$P$27,Data!$P$29:$P$30)</c15:sqref>
                        </c15:formulaRef>
                      </c:ext>
                    </c:extLst>
                    <c:numCache>
                      <c:formatCode>0.00</c:formatCode>
                      <c:ptCount val="4"/>
                      <c:pt idx="0">
                        <c:v>1.1580459770114941</c:v>
                      </c:pt>
                      <c:pt idx="1">
                        <c:v>1.1752873563218391</c:v>
                      </c:pt>
                      <c:pt idx="2">
                        <c:v>1.1190476190476188</c:v>
                      </c:pt>
                      <c:pt idx="3">
                        <c:v>0.98697916666666663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5DB0-44AE-8E1D-100A3E8BABD9}"/>
                  </c:ext>
                </c:extLst>
              </c15:ser>
            </c15:filteredBarSeries>
          </c:ext>
        </c:extLst>
      </c:barChart>
      <c:catAx>
        <c:axId val="386528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6527336"/>
        <c:crosses val="autoZero"/>
        <c:auto val="1"/>
        <c:lblAlgn val="ctr"/>
        <c:lblOffset val="100"/>
        <c:noMultiLvlLbl val="0"/>
      </c:catAx>
      <c:valAx>
        <c:axId val="386527336"/>
        <c:scaling>
          <c:orientation val="minMax"/>
          <c:max val="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6528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Social Emotional Growth Indicators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2"/>
          <c:tx>
            <c:strRef>
              <c:f>Data!$A$43</c:f>
              <c:strCache>
                <c:ptCount val="1"/>
                <c:pt idx="0">
                  <c:v>2022-23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Data!$A$75:$A$82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Data!$AB$54:$AB$61</c:f>
              <c:numCache>
                <c:formatCode>0.00</c:formatCode>
                <c:ptCount val="8"/>
                <c:pt idx="0">
                  <c:v>5.7391304347826084</c:v>
                </c:pt>
                <c:pt idx="1">
                  <c:v>5.3478260869565215</c:v>
                </c:pt>
                <c:pt idx="2">
                  <c:v>5.0434782608695654</c:v>
                </c:pt>
                <c:pt idx="3">
                  <c:v>5.1739130434782608</c:v>
                </c:pt>
                <c:pt idx="4">
                  <c:v>4</c:v>
                </c:pt>
                <c:pt idx="5">
                  <c:v>5.1739130434782608</c:v>
                </c:pt>
                <c:pt idx="6">
                  <c:v>3.9130434782608696</c:v>
                </c:pt>
                <c:pt idx="7">
                  <c:v>6.1739130434782608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888-43B6-A05C-4D1E0BD8841F}"/>
            </c:ext>
          </c:extLst>
        </c:ser>
        <c:ser>
          <c:idx val="3"/>
          <c:order val="3"/>
          <c:tx>
            <c:strRef>
              <c:f>Data!$A$64</c:f>
              <c:strCache>
                <c:ptCount val="1"/>
                <c:pt idx="0">
                  <c:v>2023-24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Data!$A$75:$A$82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Data!$AB$75:$AB$82</c:f>
              <c:numCache>
                <c:formatCode>0.00</c:formatCode>
                <c:ptCount val="8"/>
                <c:pt idx="0">
                  <c:v>6.291666666666667</c:v>
                </c:pt>
                <c:pt idx="1">
                  <c:v>6.25</c:v>
                </c:pt>
                <c:pt idx="2">
                  <c:v>5.958333333333333</c:v>
                </c:pt>
                <c:pt idx="3">
                  <c:v>5.958333333333333</c:v>
                </c:pt>
                <c:pt idx="4">
                  <c:v>4.5</c:v>
                </c:pt>
                <c:pt idx="5">
                  <c:v>5.958333333333333</c:v>
                </c:pt>
                <c:pt idx="6">
                  <c:v>4.833333333333333</c:v>
                </c:pt>
                <c:pt idx="7">
                  <c:v>7.041666666666667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888-43B6-A05C-4D1E0BD8841F}"/>
            </c:ext>
          </c:extLst>
        </c:ser>
        <c:ser>
          <c:idx val="4"/>
          <c:order val="4"/>
          <c:tx>
            <c:strRef>
              <c:f>Data!$A$86</c:f>
              <c:strCache>
                <c:ptCount val="1"/>
                <c:pt idx="0">
                  <c:v>2024-25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Data!$A$75:$A$82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Data!$AG$97:$AG$104</c:f>
              <c:numCache>
                <c:formatCode>0.00</c:formatCode>
                <c:ptCount val="8"/>
                <c:pt idx="0">
                  <c:v>7.041666666666667</c:v>
                </c:pt>
                <c:pt idx="1">
                  <c:v>7.208333333333333</c:v>
                </c:pt>
                <c:pt idx="2">
                  <c:v>6.708333333333333</c:v>
                </c:pt>
                <c:pt idx="3">
                  <c:v>6.708333333333333</c:v>
                </c:pt>
                <c:pt idx="4">
                  <c:v>5.208333333333333</c:v>
                </c:pt>
                <c:pt idx="5">
                  <c:v>6.625</c:v>
                </c:pt>
                <c:pt idx="6">
                  <c:v>5.583333333333333</c:v>
                </c:pt>
                <c:pt idx="7">
                  <c:v>8.0833333333333339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888-43B6-A05C-4D1E0BD8841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478784080"/>
        <c:axId val="478785064"/>
        <c:extLst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Data!$A$1</c15:sqref>
                        </c15:formulaRef>
                      </c:ext>
                    </c:extLst>
                    <c:strCache>
                      <c:ptCount val="1"/>
                      <c:pt idx="0">
                        <c:v>2020-21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>
                      <c:ext uri="{02D57815-91ED-43cb-92C2-25804820EDAC}">
                        <c15:formulaRef>
                          <c15:sqref>Data!$A$75:$A$82</c15:sqref>
                        </c15:formulaRef>
                      </c:ext>
                    </c:extLst>
                    <c:strCache>
                      <c:ptCount val="8"/>
                      <c:pt idx="0">
                        <c:v>Happiness</c:v>
                      </c:pt>
                      <c:pt idx="1">
                        <c:v>Sense of Self</c:v>
                      </c:pt>
                      <c:pt idx="2">
                        <c:v>Sense of Other</c:v>
                      </c:pt>
                      <c:pt idx="3">
                        <c:v>Active learning and Organisation</c:v>
                      </c:pt>
                      <c:pt idx="4">
                        <c:v>Flexibility and Resilience</c:v>
                      </c:pt>
                      <c:pt idx="5">
                        <c:v>Cooperation and Appropriateness</c:v>
                      </c:pt>
                      <c:pt idx="6">
                        <c:v>Independence</c:v>
                      </c:pt>
                      <c:pt idx="7">
                        <c:v>Social Membership and Friendship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Data!$O$12:$O$19</c15:sqref>
                        </c15:formulaRef>
                      </c:ext>
                    </c:extLst>
                    <c:numCache>
                      <c:formatCode>0.00</c:formatCode>
                      <c:ptCount val="8"/>
                      <c:pt idx="0">
                        <c:v>6.5</c:v>
                      </c:pt>
                      <c:pt idx="1">
                        <c:v>6.5</c:v>
                      </c:pt>
                      <c:pt idx="2">
                        <c:v>6</c:v>
                      </c:pt>
                      <c:pt idx="3">
                        <c:v>5.833333333333333</c:v>
                      </c:pt>
                      <c:pt idx="4">
                        <c:v>4.666666666666667</c:v>
                      </c:pt>
                      <c:pt idx="5">
                        <c:v>6.833333333333333</c:v>
                      </c:pt>
                      <c:pt idx="6">
                        <c:v>4</c:v>
                      </c:pt>
                      <c:pt idx="7">
                        <c:v>6.833333333333333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0888-43B6-A05C-4D1E0BD8841F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Data!$A$22</c15:sqref>
                        </c15:formulaRef>
                      </c:ext>
                    </c:extLst>
                    <c:strCache>
                      <c:ptCount val="1"/>
                      <c:pt idx="0">
                        <c:v>2021-22</c:v>
                      </c:pt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900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en-US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5="http://schemas.microsoft.com/office/drawing/2012/chart">
                    <c:ext xmlns:c15="http://schemas.microsoft.com/office/drawing/2012/chart"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Data!$A$75:$A$82</c15:sqref>
                        </c15:formulaRef>
                      </c:ext>
                    </c:extLst>
                    <c:strCache>
                      <c:ptCount val="8"/>
                      <c:pt idx="0">
                        <c:v>Happiness</c:v>
                      </c:pt>
                      <c:pt idx="1">
                        <c:v>Sense of Self</c:v>
                      </c:pt>
                      <c:pt idx="2">
                        <c:v>Sense of Other</c:v>
                      </c:pt>
                      <c:pt idx="3">
                        <c:v>Active learning and Organisation</c:v>
                      </c:pt>
                      <c:pt idx="4">
                        <c:v>Flexibility and Resilience</c:v>
                      </c:pt>
                      <c:pt idx="5">
                        <c:v>Cooperation and Appropriateness</c:v>
                      </c:pt>
                      <c:pt idx="6">
                        <c:v>Independence</c:v>
                      </c:pt>
                      <c:pt idx="7">
                        <c:v>Social Membership and Friendship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Data!$P$33:$P$40</c15:sqref>
                        </c15:formulaRef>
                      </c:ext>
                    </c:extLst>
                    <c:numCache>
                      <c:formatCode>0.00</c:formatCode>
                      <c:ptCount val="8"/>
                      <c:pt idx="0">
                        <c:v>6.333333333333333</c:v>
                      </c:pt>
                      <c:pt idx="1">
                        <c:v>6</c:v>
                      </c:pt>
                      <c:pt idx="2">
                        <c:v>5.5</c:v>
                      </c:pt>
                      <c:pt idx="3">
                        <c:v>4.916666666666667</c:v>
                      </c:pt>
                      <c:pt idx="4">
                        <c:v>4.75</c:v>
                      </c:pt>
                      <c:pt idx="5">
                        <c:v>5.833333333333333</c:v>
                      </c:pt>
                      <c:pt idx="6">
                        <c:v>4.416666666666667</c:v>
                      </c:pt>
                      <c:pt idx="7">
                        <c:v>6.333333333333333</c:v>
                      </c:pt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0888-43B6-A05C-4D1E0BD8841F}"/>
                  </c:ext>
                </c:extLst>
              </c15:ser>
            </c15:filteredBarSeries>
          </c:ext>
        </c:extLst>
      </c:barChart>
      <c:catAx>
        <c:axId val="478784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8785064"/>
        <c:crosses val="autoZero"/>
        <c:auto val="1"/>
        <c:lblAlgn val="ctr"/>
        <c:lblOffset val="100"/>
        <c:noMultiLvlLbl val="0"/>
      </c:catAx>
      <c:valAx>
        <c:axId val="478785064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87840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SCERTS Profile Averages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Data!$A$1</c:f>
              <c:strCache>
                <c:ptCount val="1"/>
                <c:pt idx="0">
                  <c:v>2021-22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(Data!$A$25:$A$26,Data!$A$28:$A$29)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(Data!$U$5:$U$6,Data!$U$8:$U$9)</c:f>
              <c:numCache>
                <c:formatCode>0.00</c:formatCode>
                <c:ptCount val="4"/>
                <c:pt idx="0">
                  <c:v>1.1839080459770117</c:v>
                </c:pt>
                <c:pt idx="1">
                  <c:v>1.2088218390804597</c:v>
                </c:pt>
                <c:pt idx="2">
                  <c:v>1.0714285714285716</c:v>
                </c:pt>
                <c:pt idx="3">
                  <c:v>0.9140625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795C-46AA-92D9-43BA45018321}"/>
            </c:ext>
          </c:extLst>
        </c:ser>
        <c:ser>
          <c:idx val="1"/>
          <c:order val="1"/>
          <c:tx>
            <c:strRef>
              <c:f>Data!$A$21</c:f>
              <c:strCache>
                <c:ptCount val="1"/>
                <c:pt idx="0">
                  <c:v>2022-23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(Data!$A$25:$A$26,Data!$A$28:$A$29)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(Data!$U$25:$U$26,Data!$U$28:$U$29)</c:f>
              <c:numCache>
                <c:formatCode>0.00</c:formatCode>
                <c:ptCount val="4"/>
                <c:pt idx="0">
                  <c:v>1.2526436781609196</c:v>
                </c:pt>
                <c:pt idx="1">
                  <c:v>1.2873563218390804</c:v>
                </c:pt>
                <c:pt idx="2">
                  <c:v>1.0952380952380951</c:v>
                </c:pt>
                <c:pt idx="3">
                  <c:v>0.95052083333333337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795C-46AA-92D9-43BA45018321}"/>
            </c:ext>
          </c:extLst>
        </c:ser>
        <c:ser>
          <c:idx val="2"/>
          <c:order val="2"/>
          <c:tx>
            <c:strRef>
              <c:f>Data!$A$43</c:f>
              <c:strCache>
                <c:ptCount val="1"/>
                <c:pt idx="0">
                  <c:v>2023-24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(Data!$A$25:$A$26,Data!$A$28:$A$29)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(Data!$U$47:$U$48,Data!$U$50:$U$51)</c:f>
              <c:numCache>
                <c:formatCode>0.00</c:formatCode>
                <c:ptCount val="4"/>
                <c:pt idx="0">
                  <c:v>1.3650574712643675</c:v>
                </c:pt>
                <c:pt idx="1">
                  <c:v>1.2472988505747129</c:v>
                </c:pt>
                <c:pt idx="2">
                  <c:v>1.2740476190476191</c:v>
                </c:pt>
                <c:pt idx="3">
                  <c:v>1.1353125000000002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795C-46AA-92D9-43BA45018321}"/>
            </c:ext>
          </c:extLst>
        </c:ser>
        <c:ser>
          <c:idx val="3"/>
          <c:order val="3"/>
          <c:tx>
            <c:strRef>
              <c:f>Data!$A$65</c:f>
              <c:strCache>
                <c:ptCount val="1"/>
                <c:pt idx="0">
                  <c:v>2024-25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(Data!$A$25:$A$26,Data!$A$28:$A$29)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(Data!$U$69:$U$70,Data!$U$72:$U$73)</c:f>
              <c:numCache>
                <c:formatCode>0.00</c:formatCode>
                <c:ptCount val="4"/>
                <c:pt idx="0">
                  <c:v>1.3965517241379313</c:v>
                </c:pt>
                <c:pt idx="1">
                  <c:v>1.5373563218390804</c:v>
                </c:pt>
                <c:pt idx="2">
                  <c:v>1.3690476190476193</c:v>
                </c:pt>
                <c:pt idx="3">
                  <c:v>1.2083333333333333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3-795C-46AA-92D9-43BA4501832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04183328"/>
        <c:axId val="704175456"/>
      </c:barChart>
      <c:catAx>
        <c:axId val="704183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4175456"/>
        <c:crosses val="autoZero"/>
        <c:auto val="1"/>
        <c:lblAlgn val="ctr"/>
        <c:lblOffset val="100"/>
        <c:noMultiLvlLbl val="0"/>
      </c:catAx>
      <c:valAx>
        <c:axId val="704175456"/>
        <c:scaling>
          <c:orientation val="minMax"/>
          <c:max val="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41833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Social</a:t>
            </a:r>
            <a:r>
              <a:rPr lang="en-GB" baseline="0"/>
              <a:t> Emotional Growth Indicators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Data!$A$1</c:f>
              <c:strCache>
                <c:ptCount val="1"/>
                <c:pt idx="0">
                  <c:v>2021-22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Data!$A$32:$A$39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Data!$U$12:$U$19</c:f>
              <c:numCache>
                <c:formatCode>0.00</c:formatCode>
                <c:ptCount val="8"/>
                <c:pt idx="0">
                  <c:v>6.083333333333333</c:v>
                </c:pt>
                <c:pt idx="1">
                  <c:v>5.916666666666667</c:v>
                </c:pt>
                <c:pt idx="2">
                  <c:v>5.5</c:v>
                </c:pt>
                <c:pt idx="3">
                  <c:v>5.416666666666667</c:v>
                </c:pt>
                <c:pt idx="4">
                  <c:v>3.9166666666666665</c:v>
                </c:pt>
                <c:pt idx="5">
                  <c:v>5.25</c:v>
                </c:pt>
                <c:pt idx="6">
                  <c:v>3.6666666666666665</c:v>
                </c:pt>
                <c:pt idx="7">
                  <c:v>7.166666666666667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19A-4B6F-B4AA-BD02EC17DA45}"/>
            </c:ext>
          </c:extLst>
        </c:ser>
        <c:ser>
          <c:idx val="1"/>
          <c:order val="1"/>
          <c:tx>
            <c:strRef>
              <c:f>Data!$A$21</c:f>
              <c:strCache>
                <c:ptCount val="1"/>
                <c:pt idx="0">
                  <c:v>2022-23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Data!$A$32:$A$39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Data!$U$32:$U$39</c:f>
              <c:numCache>
                <c:formatCode>0.00</c:formatCode>
                <c:ptCount val="8"/>
                <c:pt idx="0">
                  <c:v>6.25</c:v>
                </c:pt>
                <c:pt idx="1">
                  <c:v>6.25</c:v>
                </c:pt>
                <c:pt idx="2">
                  <c:v>5.833333333333333</c:v>
                </c:pt>
                <c:pt idx="3">
                  <c:v>6.083333333333333</c:v>
                </c:pt>
                <c:pt idx="4">
                  <c:v>4.5</c:v>
                </c:pt>
                <c:pt idx="5">
                  <c:v>5.916666666666667</c:v>
                </c:pt>
                <c:pt idx="6">
                  <c:v>4.166666666666667</c:v>
                </c:pt>
                <c:pt idx="7">
                  <c:v>7.666666666666667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19A-4B6F-B4AA-BD02EC17DA45}"/>
            </c:ext>
          </c:extLst>
        </c:ser>
        <c:ser>
          <c:idx val="2"/>
          <c:order val="2"/>
          <c:tx>
            <c:strRef>
              <c:f>Data!$A$43</c:f>
              <c:strCache>
                <c:ptCount val="1"/>
                <c:pt idx="0">
                  <c:v>2023-24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Data!$A$32:$A$39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Data!$U$54:$U$61</c:f>
              <c:numCache>
                <c:formatCode>0.00</c:formatCode>
                <c:ptCount val="8"/>
                <c:pt idx="0">
                  <c:v>6.833333333333333</c:v>
                </c:pt>
                <c:pt idx="1">
                  <c:v>6.916666666666667</c:v>
                </c:pt>
                <c:pt idx="2">
                  <c:v>6.333333333333333</c:v>
                </c:pt>
                <c:pt idx="3">
                  <c:v>6.416666666666667</c:v>
                </c:pt>
                <c:pt idx="4">
                  <c:v>5.333333333333333</c:v>
                </c:pt>
                <c:pt idx="5">
                  <c:v>6.5</c:v>
                </c:pt>
                <c:pt idx="6">
                  <c:v>5.25</c:v>
                </c:pt>
                <c:pt idx="7">
                  <c:v>7.916666666666667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19A-4B6F-B4AA-BD02EC17DA45}"/>
            </c:ext>
          </c:extLst>
        </c:ser>
        <c:ser>
          <c:idx val="3"/>
          <c:order val="3"/>
          <c:tx>
            <c:strRef>
              <c:f>Data!$A$65</c:f>
              <c:strCache>
                <c:ptCount val="1"/>
                <c:pt idx="0">
                  <c:v>2024-25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Data!$A$32:$A$39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Data!$U$76:$U$83</c:f>
              <c:numCache>
                <c:formatCode>0.00</c:formatCode>
                <c:ptCount val="8"/>
                <c:pt idx="0">
                  <c:v>7</c:v>
                </c:pt>
                <c:pt idx="1">
                  <c:v>7.666666666666667</c:v>
                </c:pt>
                <c:pt idx="2">
                  <c:v>7.083333333333333</c:v>
                </c:pt>
                <c:pt idx="3">
                  <c:v>7.25</c:v>
                </c:pt>
                <c:pt idx="4">
                  <c:v>5.666666666666667</c:v>
                </c:pt>
                <c:pt idx="5">
                  <c:v>7.583333333333333</c:v>
                </c:pt>
                <c:pt idx="6">
                  <c:v>5.833333333333333</c:v>
                </c:pt>
                <c:pt idx="7">
                  <c:v>8.1666666666666661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19A-4B6F-B4AA-BD02EC17DA4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97462336"/>
        <c:axId val="697457088"/>
      </c:barChart>
      <c:catAx>
        <c:axId val="697462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7457088"/>
        <c:crosses val="autoZero"/>
        <c:auto val="1"/>
        <c:lblAlgn val="ctr"/>
        <c:lblOffset val="100"/>
        <c:noMultiLvlLbl val="0"/>
      </c:catAx>
      <c:valAx>
        <c:axId val="697457088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7462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SCERTS</a:t>
            </a:r>
            <a:r>
              <a:rPr lang="en-GB" baseline="0"/>
              <a:t> Profile Averages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Data!$B$1:$N$1</c:f>
              <c:strCache>
                <c:ptCount val="1"/>
                <c:pt idx="0">
                  <c:v>Oct-20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(Data!$A$5:$A$6,Data!$A$8:$A$9)</c:f>
              <c:strCache>
                <c:ptCount val="4"/>
                <c:pt idx="0">
                  <c:v>Joint Attention</c:v>
                </c:pt>
                <c:pt idx="1">
                  <c:v>Symbol Use</c:v>
                </c:pt>
                <c:pt idx="2">
                  <c:v>Mutual Regulation</c:v>
                </c:pt>
                <c:pt idx="3">
                  <c:v>Self Regulation</c:v>
                </c:pt>
              </c:strCache>
              <c:extLst/>
            </c:strRef>
          </c:cat>
          <c:val>
            <c:numRef>
              <c:f>(Data!$O$5:$O$6,Data!$O$8:$O$9)</c:f>
              <c:numCache>
                <c:formatCode>0.00</c:formatCode>
                <c:ptCount val="4"/>
                <c:pt idx="0">
                  <c:v>1.0369230769230768</c:v>
                </c:pt>
                <c:pt idx="1">
                  <c:v>1.1884615384615385</c:v>
                </c:pt>
                <c:pt idx="2">
                  <c:v>0.98076923076923073</c:v>
                </c:pt>
                <c:pt idx="3">
                  <c:v>0.70538461538461539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D8C6-4610-A09A-A65CF2CD5C63}"/>
            </c:ext>
          </c:extLst>
        </c:ser>
        <c:ser>
          <c:idx val="1"/>
          <c:order val="1"/>
          <c:tx>
            <c:strRef>
              <c:f>Data!$B$22:$N$22</c:f>
              <c:strCache>
                <c:ptCount val="1"/>
                <c:pt idx="0">
                  <c:v>Nov-21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D8C6-4610-A09A-A65CF2CD5C63}"/>
                </c:ext>
              </c:extLst>
            </c:dLbl>
            <c:dLbl>
              <c:idx val="2"/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2-D8C6-4610-A09A-A65CF2CD5C63}"/>
                </c:ext>
              </c:extLst>
            </c:dLbl>
            <c:dLbl>
              <c:idx val="3"/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D8C6-4610-A09A-A65CF2CD5C6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4"/>
              <c:pt idx="0">
                <c:v>Joint Attention</c:v>
              </c:pt>
              <c:pt idx="1">
                <c:v>Symbol Use</c:v>
              </c:pt>
              <c:pt idx="2">
                <c:v>Mutual Regulation</c:v>
              </c:pt>
              <c:pt idx="3">
                <c:v>Self Regulation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(Data!$AC$25:$AC$26,Data!$AC$28:$AC$29)</c:f>
              <c:numCache>
                <c:formatCode>General</c:formatCode>
                <c:ptCount val="4"/>
                <c:pt idx="0">
                  <c:v>1.2999999999999996</c:v>
                </c:pt>
                <c:pt idx="1">
                  <c:v>1.3758620689655172</c:v>
                </c:pt>
                <c:pt idx="2">
                  <c:v>1.2053571428571426</c:v>
                </c:pt>
                <c:pt idx="3">
                  <c:v>0.93125000000000002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4-D8C6-4610-A09A-A65CF2CD5C63}"/>
            </c:ext>
          </c:extLst>
        </c:ser>
        <c:ser>
          <c:idx val="2"/>
          <c:order val="2"/>
          <c:tx>
            <c:strRef>
              <c:f>Data!$B$42</c:f>
              <c:strCache>
                <c:ptCount val="1"/>
                <c:pt idx="0">
                  <c:v>Nov-22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4"/>
              <c:pt idx="0">
                <c:v>Joint Attention</c:v>
              </c:pt>
              <c:pt idx="1">
                <c:v>Symbol Use</c:v>
              </c:pt>
              <c:pt idx="2">
                <c:v>Mutual Regulation</c:v>
              </c:pt>
              <c:pt idx="3">
                <c:v>Self Regulation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(Data!$AF$45:$AF$46,Data!$AF$48:$AF$49)</c:f>
              <c:numCache>
                <c:formatCode>0.00</c:formatCode>
                <c:ptCount val="4"/>
                <c:pt idx="0">
                  <c:v>1.4602698650674661</c:v>
                </c:pt>
                <c:pt idx="1">
                  <c:v>1.5097451274362816</c:v>
                </c:pt>
                <c:pt idx="2">
                  <c:v>1.3354037267080745</c:v>
                </c:pt>
                <c:pt idx="3">
                  <c:v>1.1413043478260869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5-D8C6-4610-A09A-A65CF2CD5C63}"/>
            </c:ext>
          </c:extLst>
        </c:ser>
        <c:ser>
          <c:idx val="3"/>
          <c:order val="3"/>
          <c:tx>
            <c:strRef>
              <c:f>Data!$B$63</c:f>
              <c:strCache>
                <c:ptCount val="1"/>
                <c:pt idx="0">
                  <c:v>Jan-24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4"/>
              <c:pt idx="0">
                <c:v>Joint Attention</c:v>
              </c:pt>
              <c:pt idx="1">
                <c:v>Symbol Use</c:v>
              </c:pt>
              <c:pt idx="2">
                <c:v>Mutual Regulation</c:v>
              </c:pt>
              <c:pt idx="3">
                <c:v>Self Regulation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(Data!$AF$66:$AF$67,Data!$AF$69:$AF$70)</c:f>
              <c:numCache>
                <c:formatCode>0.00</c:formatCode>
                <c:ptCount val="4"/>
                <c:pt idx="0">
                  <c:v>1.566896551724138</c:v>
                </c:pt>
                <c:pt idx="1">
                  <c:v>1.6193103448275861</c:v>
                </c:pt>
                <c:pt idx="2">
                  <c:v>1.4657142857142855</c:v>
                </c:pt>
                <c:pt idx="3">
                  <c:v>1.32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6-D8C6-4610-A09A-A65CF2CD5C63}"/>
            </c:ext>
          </c:extLst>
        </c:ser>
        <c:ser>
          <c:idx val="4"/>
          <c:order val="4"/>
          <c:tx>
            <c:strRef>
              <c:f>Data!$B$83</c:f>
              <c:strCache>
                <c:ptCount val="1"/>
                <c:pt idx="0">
                  <c:v>Nov-24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Lit>
              <c:ptCount val="4"/>
              <c:pt idx="0">
                <c:v>Joint Attention</c:v>
              </c:pt>
              <c:pt idx="1">
                <c:v>Symbol Use</c:v>
              </c:pt>
              <c:pt idx="2">
                <c:v>Mutual Regulation</c:v>
              </c:pt>
              <c:pt idx="3">
                <c:v>Self Regulation</c:v>
              </c:pt>
              <c:extLst>
                <c:ext xmlns:c15="http://schemas.microsoft.com/office/drawing/2012/chart" uri="{02D57815-91ED-43cb-92C2-25804820EDAC}">
                  <c15:autoCat val="1"/>
                </c:ext>
              </c:extLst>
            </c:strLit>
          </c:cat>
          <c:val>
            <c:numRef>
              <c:f>(Data!$AF$86:$AF$87,Data!$AF$89:$AF$90)</c:f>
              <c:numCache>
                <c:formatCode>0.00</c:formatCode>
                <c:ptCount val="4"/>
                <c:pt idx="0">
                  <c:v>1.6853448275862073</c:v>
                </c:pt>
                <c:pt idx="1">
                  <c:v>1.6494252873563215</c:v>
                </c:pt>
                <c:pt idx="2">
                  <c:v>1.6041666666666667</c:v>
                </c:pt>
                <c:pt idx="3">
                  <c:v>1.44921875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7-D8C6-4610-A09A-A65CF2CD5C6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74229200"/>
        <c:axId val="674229528"/>
      </c:barChart>
      <c:catAx>
        <c:axId val="674229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74229528"/>
        <c:crosses val="autoZero"/>
        <c:auto val="1"/>
        <c:lblAlgn val="ctr"/>
        <c:lblOffset val="100"/>
        <c:noMultiLvlLbl val="0"/>
      </c:catAx>
      <c:valAx>
        <c:axId val="674229528"/>
        <c:scaling>
          <c:orientation val="minMax"/>
          <c:max val="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74229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/>
              <a:t>Social Emotional Growth</a:t>
            </a:r>
            <a:r>
              <a:rPr lang="en-GB" baseline="0"/>
              <a:t> Indicators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Data!$B$1:$N$1</c:f>
              <c:strCache>
                <c:ptCount val="1"/>
                <c:pt idx="0">
                  <c:v>Oct-20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Data!$A$12:$A$19</c:f>
              <c:strCache>
                <c:ptCount val="8"/>
                <c:pt idx="0">
                  <c:v>Happiness</c:v>
                </c:pt>
                <c:pt idx="1">
                  <c:v>Sense of Self</c:v>
                </c:pt>
                <c:pt idx="2">
                  <c:v>Sense of Other</c:v>
                </c:pt>
                <c:pt idx="3">
                  <c:v>Active learning and Organisation</c:v>
                </c:pt>
                <c:pt idx="4">
                  <c:v>Flexibility and Resilience</c:v>
                </c:pt>
                <c:pt idx="5">
                  <c:v>Cooperation and Appropriateness</c:v>
                </c:pt>
                <c:pt idx="6">
                  <c:v>Independence</c:v>
                </c:pt>
                <c:pt idx="7">
                  <c:v>Social Membership and Friendship</c:v>
                </c:pt>
              </c:strCache>
            </c:strRef>
          </c:cat>
          <c:val>
            <c:numRef>
              <c:f>Data!$O$12:$O$19</c:f>
              <c:numCache>
                <c:formatCode>0.00</c:formatCode>
                <c:ptCount val="8"/>
                <c:pt idx="0">
                  <c:v>5.1538461538461542</c:v>
                </c:pt>
                <c:pt idx="1">
                  <c:v>5.2307692307692308</c:v>
                </c:pt>
                <c:pt idx="2">
                  <c:v>4.615384615384615</c:v>
                </c:pt>
                <c:pt idx="3">
                  <c:v>5.384615384615385</c:v>
                </c:pt>
                <c:pt idx="4">
                  <c:v>2.6923076923076925</c:v>
                </c:pt>
                <c:pt idx="5">
                  <c:v>5.384615384615385</c:v>
                </c:pt>
                <c:pt idx="6">
                  <c:v>2.6923076923076925</c:v>
                </c:pt>
                <c:pt idx="7">
                  <c:v>6.6923076923076925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F9-40FF-AF66-69E1659A218D}"/>
            </c:ext>
          </c:extLst>
        </c:ser>
        <c:ser>
          <c:idx val="1"/>
          <c:order val="1"/>
          <c:tx>
            <c:strRef>
              <c:f>Data!$B$22:$N$22</c:f>
              <c:strCache>
                <c:ptCount val="1"/>
                <c:pt idx="0">
                  <c:v>Nov-21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Data!$AC$32:$AC$39</c:f>
              <c:numCache>
                <c:formatCode>General</c:formatCode>
                <c:ptCount val="8"/>
                <c:pt idx="0">
                  <c:v>6</c:v>
                </c:pt>
                <c:pt idx="1">
                  <c:v>6.5</c:v>
                </c:pt>
                <c:pt idx="2">
                  <c:v>5.95</c:v>
                </c:pt>
                <c:pt idx="3">
                  <c:v>6.1</c:v>
                </c:pt>
                <c:pt idx="4">
                  <c:v>3.7</c:v>
                </c:pt>
                <c:pt idx="5">
                  <c:v>6.1</c:v>
                </c:pt>
                <c:pt idx="6">
                  <c:v>4.1500000000000004</c:v>
                </c:pt>
                <c:pt idx="7">
                  <c:v>7.65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F9-40FF-AF66-69E1659A218D}"/>
            </c:ext>
          </c:extLst>
        </c:ser>
        <c:ser>
          <c:idx val="2"/>
          <c:order val="2"/>
          <c:tx>
            <c:strRef>
              <c:f>Data!$B$42</c:f>
              <c:strCache>
                <c:ptCount val="1"/>
                <c:pt idx="0">
                  <c:v>Nov-22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Data!$AF$52:$AF$59</c:f>
              <c:numCache>
                <c:formatCode>0.00</c:formatCode>
                <c:ptCount val="8"/>
                <c:pt idx="0">
                  <c:v>6.4782608695652177</c:v>
                </c:pt>
                <c:pt idx="1">
                  <c:v>7.4782608695652177</c:v>
                </c:pt>
                <c:pt idx="2">
                  <c:v>6.7826086956521738</c:v>
                </c:pt>
                <c:pt idx="3">
                  <c:v>7</c:v>
                </c:pt>
                <c:pt idx="4">
                  <c:v>4.6956521739130439</c:v>
                </c:pt>
                <c:pt idx="5">
                  <c:v>7.0434782608695654</c:v>
                </c:pt>
                <c:pt idx="6">
                  <c:v>5.2173913043478262</c:v>
                </c:pt>
                <c:pt idx="7">
                  <c:v>8.1739130434782616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5F9-40FF-AF66-69E1659A218D}"/>
            </c:ext>
          </c:extLst>
        </c:ser>
        <c:ser>
          <c:idx val="3"/>
          <c:order val="3"/>
          <c:tx>
            <c:strRef>
              <c:f>Data!$B$63</c:f>
              <c:strCache>
                <c:ptCount val="1"/>
                <c:pt idx="0">
                  <c:v>Jan-24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Data!$AF$73:$AF$80</c:f>
              <c:numCache>
                <c:formatCode>0.00</c:formatCode>
                <c:ptCount val="8"/>
                <c:pt idx="0">
                  <c:v>7.08</c:v>
                </c:pt>
                <c:pt idx="1">
                  <c:v>7.84</c:v>
                </c:pt>
                <c:pt idx="2">
                  <c:v>7.56</c:v>
                </c:pt>
                <c:pt idx="3">
                  <c:v>7.64</c:v>
                </c:pt>
                <c:pt idx="4">
                  <c:v>5.76</c:v>
                </c:pt>
                <c:pt idx="5">
                  <c:v>7.8</c:v>
                </c:pt>
                <c:pt idx="6">
                  <c:v>6.4</c:v>
                </c:pt>
                <c:pt idx="7">
                  <c:v>8.52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5F9-40FF-AF66-69E1659A218D}"/>
            </c:ext>
          </c:extLst>
        </c:ser>
        <c:ser>
          <c:idx val="4"/>
          <c:order val="4"/>
          <c:tx>
            <c:strRef>
              <c:f>Data!$B$83</c:f>
              <c:strCache>
                <c:ptCount val="1"/>
                <c:pt idx="0">
                  <c:v>Nov-24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Data!$AF$93:$AF$100</c:f>
              <c:numCache>
                <c:formatCode>0.00</c:formatCode>
                <c:ptCount val="8"/>
                <c:pt idx="0">
                  <c:v>7.875</c:v>
                </c:pt>
                <c:pt idx="1">
                  <c:v>8.4166666666666661</c:v>
                </c:pt>
                <c:pt idx="2">
                  <c:v>8.4583333333333339</c:v>
                </c:pt>
                <c:pt idx="3">
                  <c:v>8.0416666666666661</c:v>
                </c:pt>
                <c:pt idx="4">
                  <c:v>6.375</c:v>
                </c:pt>
                <c:pt idx="5">
                  <c:v>8.0416666666666661</c:v>
                </c:pt>
                <c:pt idx="6">
                  <c:v>6.791666666666667</c:v>
                </c:pt>
                <c:pt idx="7">
                  <c:v>8.8333333333333339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5F9-40FF-AF66-69E1659A218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-25"/>
        <c:axId val="490911192"/>
        <c:axId val="490919064"/>
      </c:barChart>
      <c:catAx>
        <c:axId val="490911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0919064"/>
        <c:crosses val="autoZero"/>
        <c:auto val="1"/>
        <c:lblAlgn val="ctr"/>
        <c:lblOffset val="100"/>
        <c:noMultiLvlLbl val="0"/>
      </c:catAx>
      <c:valAx>
        <c:axId val="490919064"/>
        <c:scaling>
          <c:orientation val="minMax"/>
          <c:max val="1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0911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130810572602267"/>
          <c:y val="9.3981352453506084E-2"/>
          <c:w val="0.30419773238628844"/>
          <c:h val="3.758976095841841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FF3F18-202D-4BCF-BE62-FAAEFABE8023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2327C-EBEC-4D39-9031-3AD7E1E83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745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360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61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0079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8339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737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779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01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820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5399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7522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9812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2327C-EBEC-4D39-9031-3AD7E1E8384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922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565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19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255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436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495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107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20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865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090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749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639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1D2A9-27E9-47E4-ACB6-99CFE43F3F59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05D51-A9C6-4C15-8A5A-3D8B7DB75E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105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1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2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3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4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1903759"/>
            <a:ext cx="9144000" cy="2387600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Grange Park School</a:t>
            </a:r>
            <a:br>
              <a:rPr lang="en-GB" dirty="0">
                <a:latin typeface="VAGRounded-Light" pitchFamily="2" charset="0"/>
              </a:rPr>
            </a:br>
            <a:r>
              <a:rPr lang="en-GB">
                <a:latin typeface="VAGRounded-Light" pitchFamily="2" charset="0"/>
              </a:rPr>
              <a:t>SCERTS Data* </a:t>
            </a:r>
            <a:r>
              <a:rPr lang="en-GB" dirty="0">
                <a:latin typeface="VAGRounded-Light" pitchFamily="2" charset="0"/>
              </a:rPr>
              <a:t>2024 - 2025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62A33A-92B6-4422-B42C-68BE28F4769A}"/>
              </a:ext>
            </a:extLst>
          </p:cNvPr>
          <p:cNvSpPr txBox="1"/>
          <p:nvPr/>
        </p:nvSpPr>
        <p:spPr>
          <a:xfrm>
            <a:off x="0" y="6550223"/>
            <a:ext cx="48969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*Data includes all pupils who have been with us since Year 5 or 7</a:t>
            </a:r>
          </a:p>
        </p:txBody>
      </p:sp>
    </p:spTree>
    <p:extLst>
      <p:ext uri="{BB962C8B-B14F-4D97-AF65-F5344CB8AC3E}">
        <p14:creationId xmlns:p14="http://schemas.microsoft.com/office/powerpoint/2010/main" val="1437823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6" y="0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5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E95E9E55-D522-43EC-8D21-52214193B5A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635271"/>
              </p:ext>
            </p:extLst>
          </p:nvPr>
        </p:nvGraphicFramePr>
        <p:xfrm>
          <a:off x="2707849" y="1576632"/>
          <a:ext cx="6776301" cy="39569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062935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6" y="0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5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E112889F-6E78-4AC8-A7D4-188719ABAB0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2785726"/>
              </p:ext>
            </p:extLst>
          </p:nvPr>
        </p:nvGraphicFramePr>
        <p:xfrm>
          <a:off x="1910805" y="1152991"/>
          <a:ext cx="8370389" cy="504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920142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6" y="0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6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00000000-0008-0000-01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0094832"/>
              </p:ext>
            </p:extLst>
          </p:nvPr>
        </p:nvGraphicFramePr>
        <p:xfrm>
          <a:off x="1538287" y="615112"/>
          <a:ext cx="9115425" cy="609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413062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6" y="0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6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00000000-0008-0000-0100-00000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7978646"/>
              </p:ext>
            </p:extLst>
          </p:nvPr>
        </p:nvGraphicFramePr>
        <p:xfrm>
          <a:off x="1533524" y="586537"/>
          <a:ext cx="9124951" cy="6124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887884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6" y="0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7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00000000-0008-0000-01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7635054"/>
              </p:ext>
            </p:extLst>
          </p:nvPr>
        </p:nvGraphicFramePr>
        <p:xfrm>
          <a:off x="1538287" y="662781"/>
          <a:ext cx="9115425" cy="609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145007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6" y="0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7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00000000-0008-0000-0100-000003000000}"/>
              </a:ext>
            </a:extLst>
          </p:cNvPr>
          <p:cNvGraphicFramePr>
            <a:graphicFrameLocks/>
          </p:cNvGraphicFramePr>
          <p:nvPr/>
        </p:nvGraphicFramePr>
        <p:xfrm>
          <a:off x="1533524" y="366712"/>
          <a:ext cx="9124951" cy="6124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516352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6" y="0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8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00000000-0008-0000-01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5024696"/>
              </p:ext>
            </p:extLst>
          </p:nvPr>
        </p:nvGraphicFramePr>
        <p:xfrm>
          <a:off x="1538287" y="615112"/>
          <a:ext cx="9115425" cy="609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610495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6" y="0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8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00000000-0008-0000-01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16825367"/>
              </p:ext>
            </p:extLst>
          </p:nvPr>
        </p:nvGraphicFramePr>
        <p:xfrm>
          <a:off x="1533524" y="586537"/>
          <a:ext cx="9124951" cy="6124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198196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" y="-172994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9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00000000-0008-0000-0100-000004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4262555"/>
              </p:ext>
            </p:extLst>
          </p:nvPr>
        </p:nvGraphicFramePr>
        <p:xfrm>
          <a:off x="1554956" y="662781"/>
          <a:ext cx="9082087" cy="609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456496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173" y="-172994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9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00000000-0008-0000-01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1137785"/>
              </p:ext>
            </p:extLst>
          </p:nvPr>
        </p:nvGraphicFramePr>
        <p:xfrm>
          <a:off x="1550193" y="733425"/>
          <a:ext cx="9091613" cy="6124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012701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6" y="0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10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C937E54D-FF10-405F-8E8D-47581FB244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4527012"/>
              </p:ext>
            </p:extLst>
          </p:nvPr>
        </p:nvGraphicFramePr>
        <p:xfrm>
          <a:off x="1969588" y="832688"/>
          <a:ext cx="8252824" cy="6027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0043726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173" y="-172994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10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24A8166D-6E7C-4F10-BB6D-1592BB6FF8C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4363590"/>
              </p:ext>
            </p:extLst>
          </p:nvPr>
        </p:nvGraphicFramePr>
        <p:xfrm>
          <a:off x="1333426" y="754145"/>
          <a:ext cx="9525148" cy="61926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209821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6" y="0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11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00000000-0008-0000-0100-000006000000}"/>
              </a:ext>
            </a:extLst>
          </p:cNvPr>
          <p:cNvGraphicFramePr>
            <a:graphicFrameLocks/>
          </p:cNvGraphicFramePr>
          <p:nvPr/>
        </p:nvGraphicFramePr>
        <p:xfrm>
          <a:off x="1240403" y="741098"/>
          <a:ext cx="9711194" cy="5829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6204671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746" y="0"/>
            <a:ext cx="10515600" cy="1325563"/>
          </a:xfrm>
        </p:spPr>
        <p:txBody>
          <a:bodyPr/>
          <a:lstStyle/>
          <a:p>
            <a:r>
              <a:rPr lang="en-GB" dirty="0">
                <a:latin typeface="VAGRounded-Light" pitchFamily="2" charset="0"/>
              </a:rPr>
              <a:t>Year 11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24962" y="146888"/>
            <a:ext cx="2886075" cy="685800"/>
          </a:xfrm>
          <a:prstGeom prst="rect">
            <a:avLst/>
          </a:prstGeom>
        </p:spPr>
      </p:pic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00000000-0008-0000-0100-000007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03051"/>
              </p:ext>
            </p:extLst>
          </p:nvPr>
        </p:nvGraphicFramePr>
        <p:xfrm>
          <a:off x="1403240" y="832688"/>
          <a:ext cx="9385520" cy="59827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413392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702</TotalTime>
  <Words>115</Words>
  <Application>Microsoft Office PowerPoint</Application>
  <PresentationFormat>Widescreen</PresentationFormat>
  <Paragraphs>45</Paragraphs>
  <Slides>15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VAGRounded-Light</vt:lpstr>
      <vt:lpstr>Office Theme</vt:lpstr>
      <vt:lpstr>Grange Park School SCERTS Data* 2024 - 2025</vt:lpstr>
      <vt:lpstr>Year 5</vt:lpstr>
      <vt:lpstr>Year 5</vt:lpstr>
      <vt:lpstr>Year 6</vt:lpstr>
      <vt:lpstr>Year 6</vt:lpstr>
      <vt:lpstr>Year 7</vt:lpstr>
      <vt:lpstr>Year 7</vt:lpstr>
      <vt:lpstr>Year 8</vt:lpstr>
      <vt:lpstr>Year 8</vt:lpstr>
      <vt:lpstr>Year 9</vt:lpstr>
      <vt:lpstr>Year 9</vt:lpstr>
      <vt:lpstr>Year 10</vt:lpstr>
      <vt:lpstr>Year 10</vt:lpstr>
      <vt:lpstr>Year 11</vt:lpstr>
      <vt:lpstr>Year 11</vt:lpstr>
    </vt:vector>
  </TitlesOfParts>
  <Company>Grange Park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SCERTS Data 2020-21</dc:title>
  <dc:creator>H Mellor</dc:creator>
  <cp:lastModifiedBy>Hannah.Mellor</cp:lastModifiedBy>
  <cp:revision>46</cp:revision>
  <cp:lastPrinted>2024-02-20T14:20:51Z</cp:lastPrinted>
  <dcterms:created xsi:type="dcterms:W3CDTF">2021-05-20T07:22:01Z</dcterms:created>
  <dcterms:modified xsi:type="dcterms:W3CDTF">2025-07-23T09:05:55Z</dcterms:modified>
</cp:coreProperties>
</file>